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6"/>
  </p:notesMasterIdLst>
  <p:handoutMasterIdLst>
    <p:handoutMasterId r:id="rId17"/>
  </p:handoutMasterIdLst>
  <p:sldIdLst>
    <p:sldId id="410" r:id="rId5"/>
    <p:sldId id="383" r:id="rId6"/>
    <p:sldId id="411" r:id="rId7"/>
    <p:sldId id="412" r:id="rId8"/>
    <p:sldId id="413" r:id="rId9"/>
    <p:sldId id="414" r:id="rId10"/>
    <p:sldId id="415" r:id="rId11"/>
    <p:sldId id="416" r:id="rId12"/>
    <p:sldId id="417" r:id="rId13"/>
    <p:sldId id="418" r:id="rId14"/>
    <p:sldId id="39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27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4/28/2025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/>
          <a:lstStyle/>
          <a:p>
            <a:r>
              <a:rPr lang="hr-HR" noProof="0" dirty="0"/>
              <a:t>Sigurnosni sustav s PIR senzorom i IR upravljanjem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0E5396-E37F-6F5C-F041-695EC6E23CE7}"/>
              </a:ext>
            </a:extLst>
          </p:cNvPr>
          <p:cNvSpPr txBox="1"/>
          <p:nvPr/>
        </p:nvSpPr>
        <p:spPr>
          <a:xfrm>
            <a:off x="6309904" y="4068147"/>
            <a:ext cx="35600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noProof="0" dirty="0">
                <a:solidFill>
                  <a:schemeClr val="bg1"/>
                </a:solidFill>
              </a:rPr>
              <a:t>Student: Maja Vignjević</a:t>
            </a:r>
            <a:br>
              <a:rPr lang="hr-HR" noProof="0" dirty="0">
                <a:solidFill>
                  <a:schemeClr val="bg1"/>
                </a:solidFill>
              </a:rPr>
            </a:br>
            <a:r>
              <a:rPr lang="hr-HR" noProof="0" dirty="0">
                <a:solidFill>
                  <a:schemeClr val="bg1"/>
                </a:solidFill>
              </a:rPr>
              <a:t>Kolegij: Razvoj ugradbenih sustava</a:t>
            </a:r>
          </a:p>
          <a:p>
            <a:r>
              <a:rPr lang="hr-HR" noProof="0" dirty="0">
                <a:solidFill>
                  <a:schemeClr val="bg1"/>
                </a:solidFill>
              </a:rPr>
              <a:t>Tehničko veleučilište u Zagrebu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AEF82-8383-3BF0-ACA4-478CA4443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Zaključak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AEAD8-DA57-1B33-1B8A-25E491E95C4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None/>
            </a:pPr>
            <a:r>
              <a:rPr lang="hr-HR" b="1" noProof="0" dirty="0"/>
              <a:t>Postignuća projekta: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Uspješna realizacija sigurnosnog sustava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Funkcionalnosti implementirane u skladu sa zahtjevima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Sustav je pouzdan i energetski učinkovit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Pruža osnovu za daljnji razvoj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29CAB-F68D-8193-BAF6-F99D0C6053F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10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D335C8-1166-7A20-024F-1A71EA9A7A74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2858340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hr-HR" noProof="0" dirty="0"/>
              <a:t>Hvala na pažnji!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60" y="4549552"/>
            <a:ext cx="5486400" cy="1645920"/>
          </a:xfrm>
        </p:spPr>
        <p:txBody>
          <a:bodyPr/>
          <a:lstStyle/>
          <a:p>
            <a:r>
              <a:rPr lang="hr-HR" noProof="0" dirty="0"/>
              <a:t>Maja Vignjević</a:t>
            </a:r>
          </a:p>
          <a:p>
            <a:r>
              <a:rPr lang="hr-HR" noProof="0" dirty="0"/>
              <a:t>mvignjevi@tvz.hr</a:t>
            </a:r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/>
          <a:lstStyle/>
          <a:p>
            <a:r>
              <a:rPr lang="hr-HR" noProof="0" dirty="0"/>
              <a:t>Sadržaj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904958"/>
          </a:xfrm>
        </p:spPr>
        <p:txBody>
          <a:bodyPr tIns="457200">
            <a:normAutofit fontScale="85000" lnSpcReduction="20000"/>
          </a:bodyPr>
          <a:lstStyle/>
          <a:p>
            <a:r>
              <a:rPr lang="hr-HR" noProof="0" dirty="0"/>
              <a:t>Uvod</a:t>
            </a:r>
          </a:p>
          <a:p>
            <a:r>
              <a:rPr lang="hr-HR" noProof="0" dirty="0"/>
              <a:t>Tehnički zahtjevi</a:t>
            </a:r>
          </a:p>
          <a:p>
            <a:r>
              <a:rPr lang="hr-HR" noProof="0" dirty="0"/>
              <a:t>Arhitektura sustava</a:t>
            </a:r>
          </a:p>
          <a:p>
            <a:r>
              <a:rPr lang="hr-HR" noProof="0" dirty="0"/>
              <a:t>Glavne funkcionalnosti</a:t>
            </a:r>
          </a:p>
          <a:p>
            <a:r>
              <a:rPr lang="hr-HR" noProof="0" dirty="0"/>
              <a:t>Demonstracija (video)</a:t>
            </a:r>
          </a:p>
          <a:p>
            <a:r>
              <a:rPr lang="hr-HR" noProof="0" dirty="0"/>
              <a:t>Testiranje</a:t>
            </a:r>
          </a:p>
          <a:p>
            <a:r>
              <a:rPr lang="hr-HR" noProof="0" dirty="0"/>
              <a:t>Budućnost</a:t>
            </a:r>
          </a:p>
          <a:p>
            <a:r>
              <a:rPr lang="hr-HR" noProof="0" dirty="0"/>
              <a:t>Zaključak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820AD-880C-E6E3-5D43-4EEF84A7F8C8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593725" y="6332219"/>
            <a:ext cx="1313180" cy="247651"/>
          </a:xfrm>
        </p:spPr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DC63-5AB3-64CB-A886-73402B867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Uvod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A2BBE-AB34-A8A6-392A-DA8775CF2EC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59" y="2281918"/>
            <a:ext cx="6787747" cy="3437747"/>
          </a:xfrm>
        </p:spPr>
        <p:txBody>
          <a:bodyPr vert="horz" lIns="0" tIns="228600" rIns="0" bIns="0" rtlCol="0">
            <a:normAutofit/>
          </a:bodyPr>
          <a:lstStyle/>
          <a:p>
            <a:pPr>
              <a:lnSpc>
                <a:spcPct val="90000"/>
              </a:lnSpc>
              <a:spcBef>
                <a:spcPts val="1800"/>
              </a:spcBef>
              <a:buNone/>
            </a:pPr>
            <a:r>
              <a:rPr lang="hr-HR" sz="2000" dirty="0">
                <a:solidFill>
                  <a:schemeClr val="bg1"/>
                </a:solidFill>
              </a:rPr>
              <a:t>Sigurnosni sustav za detekciju pokreta</a:t>
            </a:r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hr-HR" sz="2000" b="0" dirty="0">
                <a:solidFill>
                  <a:schemeClr val="bg1"/>
                </a:solidFill>
              </a:rPr>
              <a:t>Projekt temeljen na Arduino platformi</a:t>
            </a:r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hr-HR" sz="2000" b="0" dirty="0">
                <a:solidFill>
                  <a:schemeClr val="bg1"/>
                </a:solidFill>
              </a:rPr>
              <a:t>Detekcija pokreta, aktivacija alarma</a:t>
            </a:r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hr-HR" sz="2000" b="0" dirty="0">
                <a:solidFill>
                  <a:schemeClr val="bg1"/>
                </a:solidFill>
              </a:rPr>
              <a:t>Upravljanje sustavom putem IR daljinskog upravljača</a:t>
            </a:r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hr-HR" sz="2000" b="0" dirty="0">
                <a:solidFill>
                  <a:schemeClr val="bg1"/>
                </a:solidFill>
              </a:rPr>
              <a:t>Fokus na sigurnost prostora i energetsku učinkovitost</a:t>
            </a:r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hr-HR" sz="2000" b="0" dirty="0" err="1">
                <a:solidFill>
                  <a:schemeClr val="bg1"/>
                </a:solidFill>
              </a:rPr>
              <a:t>Wokwi</a:t>
            </a:r>
            <a:r>
              <a:rPr lang="hr-HR" sz="2000" b="0" dirty="0">
                <a:solidFill>
                  <a:schemeClr val="bg1"/>
                </a:solidFill>
              </a:rPr>
              <a:t> simulacija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303F15-7304-7686-1110-285CE5BA142D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3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F71F1-CD21-B143-AAA1-D03D4B4442F0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1331863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34AF-427E-C012-B618-5DF380D3E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Tehnički zahtjevi</a:t>
            </a:r>
            <a:br>
              <a:rPr lang="hr-HR" noProof="0" dirty="0"/>
            </a:br>
            <a:endParaRPr lang="hr-HR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44F4F-5150-1A44-85B3-240CD525BCA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None/>
            </a:pPr>
            <a:r>
              <a:rPr lang="hr-HR" b="1" noProof="0" dirty="0"/>
              <a:t>Ključne funkcije sustava: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Detekcija pokreta pomoću PIR senzora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Aktivacija LED i </a:t>
            </a:r>
            <a:r>
              <a:rPr lang="hr-HR" noProof="0" dirty="0" err="1"/>
              <a:t>buzzera</a:t>
            </a:r>
            <a:r>
              <a:rPr lang="hr-HR" noProof="0" dirty="0"/>
              <a:t> pri detekciji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Gašenje alarma fizičkim gumbom ili IR daljinskim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 err="1"/>
              <a:t>Sleep</a:t>
            </a:r>
            <a:r>
              <a:rPr lang="hr-HR" noProof="0" dirty="0"/>
              <a:t> mode za štednju energije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Pokretanje i gašenje sustava IR upravljačem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18C92A-572E-72AA-CDA0-63C0B153676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4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C6934A-D488-6896-EA4B-D96BA7D803F2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1546528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8CBA6-7A40-10C6-2C45-709FC56DB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Arhitektura sustava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FD8DC-B859-C38E-AB8A-D3ACC2EB022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3061802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hr-HR" b="1" noProof="0" dirty="0"/>
              <a:t>Hardverske komponente dostupne u </a:t>
            </a:r>
            <a:r>
              <a:rPr lang="hr-HR" b="1" noProof="0" dirty="0" err="1"/>
              <a:t>Wokwi</a:t>
            </a:r>
            <a:r>
              <a:rPr lang="hr-HR" b="1" noProof="0" dirty="0"/>
              <a:t> simulatoru: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Arduino UNO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PIR senzor pokreta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LED dioda i </a:t>
            </a:r>
            <a:r>
              <a:rPr lang="hr-HR" noProof="0" dirty="0" err="1"/>
              <a:t>piezo</a:t>
            </a:r>
            <a:r>
              <a:rPr lang="hr-HR" noProof="0" dirty="0"/>
              <a:t> </a:t>
            </a:r>
            <a:r>
              <a:rPr lang="hr-HR" noProof="0" dirty="0" err="1"/>
              <a:t>buzzer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LCD 20x4 ekran s I2C sučeljem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IR prijemnik + daljinski upravljač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1354E9-1A68-3F7F-A5EA-5E35B8B504A8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hr-HR" b="1" noProof="0" dirty="0"/>
              <a:t>Povezanost: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Senzor ➔ kontroler ➔ </a:t>
            </a:r>
            <a:r>
              <a:rPr lang="hr-HR" noProof="0" dirty="0" err="1"/>
              <a:t>aktuatori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LCD ➔ prikaz statusa sustava</a:t>
            </a:r>
          </a:p>
          <a:p>
            <a:endParaRPr lang="hr-HR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1F07AD-3E3B-7CC9-F42B-8852FF083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5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4CF348-F66C-D80C-F5BF-8AB20763B17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123431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855FB-FCFC-7521-26B1-BB0BAC97A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Glavne funkcionalnosti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B0602-C7B1-387C-E6FF-55D287A7B82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None/>
            </a:pPr>
            <a:r>
              <a:rPr lang="hr-HR" b="1" noProof="0" dirty="0"/>
              <a:t>Funkcionalnosti sustava: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Pouzdana detekcija pokreta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Signalizacija upozorenja (LED + </a:t>
            </a:r>
            <a:r>
              <a:rPr lang="hr-HR" noProof="0" dirty="0" err="1"/>
              <a:t>buzzer</a:t>
            </a:r>
            <a:r>
              <a:rPr lang="hr-HR" noProof="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Upravljanje alarmom: gumb ili IR tipka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Pokretanje i gašenje cijelog sustava IR upravljačem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Ulazak u </a:t>
            </a:r>
            <a:r>
              <a:rPr lang="hr-HR" noProof="0" dirty="0" err="1"/>
              <a:t>sleep</a:t>
            </a:r>
            <a:r>
              <a:rPr lang="hr-HR" noProof="0" dirty="0"/>
              <a:t> </a:t>
            </a:r>
            <a:r>
              <a:rPr lang="hr-HR" noProof="0" dirty="0" err="1"/>
              <a:t>mod</a:t>
            </a:r>
            <a:r>
              <a:rPr lang="hr-HR" noProof="0" dirty="0"/>
              <a:t> kad nema aktivnosti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93CD93-5116-5081-1D00-4CB2BA2FC21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6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E28DF9-2AAE-8313-C993-47933849C5B1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2978060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D756063-5DF0-1948-BBF4-34458C59F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Demonstracija - video</a:t>
            </a:r>
          </a:p>
        </p:txBody>
      </p:sp>
      <p:pic>
        <p:nvPicPr>
          <p:cNvPr id="2" name="DemoVideo">
            <a:hlinkClick r:id="" action="ppaction://media"/>
            <a:extLst>
              <a:ext uri="{FF2B5EF4-FFF2-40B4-BE49-F238E27FC236}">
                <a16:creationId xmlns:a16="http://schemas.microsoft.com/office/drawing/2014/main" id="{C2F8E913-369D-97A3-BBCF-0B75542BAEA7}"/>
              </a:ext>
            </a:extLst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8975" y="2281238"/>
            <a:ext cx="6596063" cy="37099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3098C-F236-E014-D995-011D3C84C35E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7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C6091-91A8-658D-5B0C-9912D7207734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105496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57D8B-923F-44C3-69D8-6F9771114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Testiranje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B5CFB-0E1F-5B99-E71F-B6A5A79CDD7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None/>
            </a:pPr>
            <a:r>
              <a:rPr lang="hr-HR" b="1" noProof="0" dirty="0"/>
              <a:t>Rezultati testiranja: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Detekcija pokreta točna i brza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Aktivacija i deaktivacija alarma bez grešaka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 err="1"/>
              <a:t>Sleep</a:t>
            </a:r>
            <a:r>
              <a:rPr lang="hr-HR" noProof="0" dirty="0"/>
              <a:t> mode stabilan i pouzdan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IR kontrola sustava (PLAY i POWER) pouzdana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Svi funkcionalni zahtjevi ispunjeni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290D3E-9C3C-4944-4D0A-8EB068C59E4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8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175EA6-3816-7D47-129D-FCDD1F070A97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1216316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1ABC2-F525-2A58-02D5-826B1AC4D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Budućnost - ideje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D8E1-230E-4E14-6A01-0BCE70F395A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hr-HR" sz="2000" dirty="0">
                <a:solidFill>
                  <a:schemeClr val="bg1"/>
                </a:solidFill>
              </a:rPr>
              <a:t>Mogućnosti nadogradnje: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dirty="0" err="1">
                <a:solidFill>
                  <a:schemeClr val="bg1"/>
                </a:solidFill>
              </a:rPr>
              <a:t>Ugradnja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kamere</a:t>
            </a:r>
            <a:r>
              <a:rPr lang="en-US" sz="2000" b="0" dirty="0">
                <a:solidFill>
                  <a:schemeClr val="bg1"/>
                </a:solidFill>
              </a:rPr>
              <a:t> za </a:t>
            </a:r>
            <a:r>
              <a:rPr lang="en-US" sz="2000" b="0" dirty="0" err="1">
                <a:solidFill>
                  <a:schemeClr val="bg1"/>
                </a:solidFill>
              </a:rPr>
              <a:t>naprednu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detekciju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pokreta</a:t>
            </a:r>
            <a:endParaRPr lang="en-US" sz="2000" b="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dirty="0" err="1">
                <a:solidFill>
                  <a:schemeClr val="bg1"/>
                </a:solidFill>
              </a:rPr>
              <a:t>Prepoznavanje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osoba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i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udaljenosti</a:t>
            </a:r>
            <a:endParaRPr lang="en-US" sz="2000" b="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/>
                </a:solidFill>
              </a:rPr>
              <a:t>IoT </a:t>
            </a:r>
            <a:r>
              <a:rPr lang="en-US" sz="2000" b="0" dirty="0" err="1">
                <a:solidFill>
                  <a:schemeClr val="bg1"/>
                </a:solidFill>
              </a:rPr>
              <a:t>povezivanje</a:t>
            </a:r>
            <a:r>
              <a:rPr lang="en-US" sz="2000" b="0" dirty="0">
                <a:solidFill>
                  <a:schemeClr val="bg1"/>
                </a:solidFill>
              </a:rPr>
              <a:t> za </a:t>
            </a:r>
            <a:r>
              <a:rPr lang="en-US" sz="2000" b="0" dirty="0" err="1">
                <a:solidFill>
                  <a:schemeClr val="bg1"/>
                </a:solidFill>
              </a:rPr>
              <a:t>udaljeno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upravljanje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sustavom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putem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mobitela</a:t>
            </a:r>
            <a:endParaRPr lang="en-US" sz="2000" b="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dirty="0" err="1">
                <a:solidFill>
                  <a:schemeClr val="bg1"/>
                </a:solidFill>
              </a:rPr>
              <a:t>Integracija</a:t>
            </a:r>
            <a:r>
              <a:rPr lang="en-US" sz="2000" b="0" dirty="0">
                <a:solidFill>
                  <a:schemeClr val="bg1"/>
                </a:solidFill>
              </a:rPr>
              <a:t> s </a:t>
            </a:r>
            <a:r>
              <a:rPr lang="en-US" sz="2000" b="0" dirty="0" err="1">
                <a:solidFill>
                  <a:schemeClr val="bg1"/>
                </a:solidFill>
              </a:rPr>
              <a:t>pametnim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kućama</a:t>
            </a:r>
            <a:r>
              <a:rPr lang="en-US" sz="2000" b="0" dirty="0">
                <a:solidFill>
                  <a:schemeClr val="bg1"/>
                </a:solidFill>
              </a:rPr>
              <a:t> (Home Assistant, Google Home)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dirty="0" err="1">
                <a:solidFill>
                  <a:schemeClr val="bg1"/>
                </a:solidFill>
              </a:rPr>
              <a:t>Višezonska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pokrivenost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većih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prostora</a:t>
            </a:r>
            <a:endParaRPr lang="en-US" sz="2000" b="0" dirty="0">
              <a:solidFill>
                <a:schemeClr val="bg1"/>
              </a:solidFill>
            </a:endParaRPr>
          </a:p>
          <a:p>
            <a:endParaRPr lang="hr-HR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A0E5C-B8D3-5940-D796-3764141AC5E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9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38DE61-1937-0003-23B3-86E1E47AF7D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285770648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{966A698C-79CB-43B2-9D39-F47D138081EA}tf78853419_win32</Template>
  <TotalTime>18</TotalTime>
  <Words>322</Words>
  <Application>Microsoft Office PowerPoint</Application>
  <PresentationFormat>Widescreen</PresentationFormat>
  <Paragraphs>87</Paragraphs>
  <Slides>11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Franklin Gothic Book</vt:lpstr>
      <vt:lpstr>Franklin Gothic Demi</vt:lpstr>
      <vt:lpstr>Custom</vt:lpstr>
      <vt:lpstr>Sigurnosni sustav s PIR senzorom i IR upravljanjem</vt:lpstr>
      <vt:lpstr>Sadržaj</vt:lpstr>
      <vt:lpstr>Uvod</vt:lpstr>
      <vt:lpstr>Tehnički zahtjevi </vt:lpstr>
      <vt:lpstr>Arhitektura sustava</vt:lpstr>
      <vt:lpstr>Glavne funkcionalnosti</vt:lpstr>
      <vt:lpstr>Demonstracija - video</vt:lpstr>
      <vt:lpstr>Testiranje</vt:lpstr>
      <vt:lpstr>Budućnost - ideje</vt:lpstr>
      <vt:lpstr>Zaključak</vt:lpstr>
      <vt:lpstr>Hvala na pažnji!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Maja Vignjević</dc:creator>
  <cp:lastModifiedBy>Maja Vignjević</cp:lastModifiedBy>
  <cp:revision>5</cp:revision>
  <dcterms:created xsi:type="dcterms:W3CDTF">2025-04-28T02:06:50Z</dcterms:created>
  <dcterms:modified xsi:type="dcterms:W3CDTF">2025-04-28T10:03:19Z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